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Lato" panose="020F0502020204030203" pitchFamily="34" charset="0"/>
      <p:regular r:id="rId20"/>
      <p:bold r:id="rId21"/>
      <p:italic r:id="rId22"/>
      <p:boldItalic r:id="rId23"/>
    </p:embeddedFont>
    <p:embeddedFont>
      <p:font typeface="Montserrat" panose="00000500000000000000" pitchFamily="2" charset="0"/>
      <p:regular r:id="rId24"/>
      <p:bold r:id="rId25"/>
      <p:italic r:id="rId26"/>
      <p:boldItalic r:id="rId27"/>
    </p:embeddedFont>
    <p:embeddedFont>
      <p:font typeface="Oswald" panose="00000500000000000000" pitchFamily="2"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7" d="100"/>
          <a:sy n="107" d="100"/>
        </p:scale>
        <p:origin x="754" y="10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sv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40279dd78d_0_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40279dd78d_0_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340279dd78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340279dd78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340279dd78d_0_5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340279dd78d_0_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340279dd78d_0_5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40279dd78d_0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40279dd78d_0_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40279dd78d_0_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340279dd78d_0_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340279dd78d_0_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340279dd78d_0_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340279dd78d_0_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40279dd78d_0_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40279dd78d_0_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40279dd78d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40279dd78d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40279dd78d_0_4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340279dd78d_0_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340279dd78d_0_4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340279dd78d_0_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340279dd78d_0_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340279dd78d_0_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40279dd78d_0_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340279dd78d_0_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340279dd78d_0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340279dd78d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40279dd78d_0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40279dd78d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340279dd78d_0_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340279dd78d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1.xml"/><Relationship Id="rId5" Type="http://schemas.openxmlformats.org/officeDocument/2006/relationships/image" Target="../media/image3.sv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1.xml"/><Relationship Id="rId5" Type="http://schemas.openxmlformats.org/officeDocument/2006/relationships/image" Target="../media/image3.sv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hyperlink" Target="https://calendly.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1.xml"/><Relationship Id="rId5" Type="http://schemas.openxmlformats.org/officeDocument/2006/relationships/image" Target="../media/image3.sv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1.xml"/><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3.sv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image" Target="../media/image3.sv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1.xml"/><Relationship Id="rId5" Type="http://schemas.openxmlformats.org/officeDocument/2006/relationships/image" Target="../media/image3.sv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Website Requirements</a:t>
            </a:r>
            <a:endParaRPr/>
          </a:p>
        </p:txBody>
      </p:sp>
      <p:sp>
        <p:nvSpPr>
          <p:cNvPr id="135" name="Google Shape;135;p13"/>
          <p:cNvSpPr txBox="1">
            <a:spLocks noGrp="1"/>
          </p:cNvSpPr>
          <p:nvPr>
            <p:ph type="subTitle" idx="1"/>
          </p:nvPr>
        </p:nvSpPr>
        <p:spPr>
          <a:xfrm>
            <a:off x="5083950" y="3924925"/>
            <a:ext cx="3470700" cy="7227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GB"/>
              <a:t>SAGAR VYAS</a:t>
            </a:r>
            <a:endParaRPr/>
          </a:p>
          <a:p>
            <a:pPr marL="0" lvl="0" indent="0" algn="l" rtl="0">
              <a:spcBef>
                <a:spcPts val="0"/>
              </a:spcBef>
              <a:spcAft>
                <a:spcPts val="0"/>
              </a:spcAft>
              <a:buNone/>
            </a:pPr>
            <a:endParaRPr/>
          </a:p>
          <a:p>
            <a:pPr marL="0" lvl="0" indent="0" algn="l" rtl="0">
              <a:spcBef>
                <a:spcPts val="0"/>
              </a:spcBef>
              <a:spcAft>
                <a:spcPts val="0"/>
              </a:spcAft>
              <a:buNone/>
            </a:pPr>
            <a:r>
              <a:rPr lang="en-GB"/>
              <a:t>3rd April 2025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215"/>
        <p:cNvGrpSpPr/>
        <p:nvPr/>
      </p:nvGrpSpPr>
      <p:grpSpPr>
        <a:xfrm>
          <a:off x="0" y="0"/>
          <a:ext cx="0" cy="0"/>
          <a:chOff x="0" y="0"/>
          <a:chExt cx="0" cy="0"/>
        </a:xfrm>
      </p:grpSpPr>
      <p:sp>
        <p:nvSpPr>
          <p:cNvPr id="216" name="Google Shape;216;p22"/>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Metrics Section</a:t>
            </a:r>
            <a:endParaRPr sz="4000">
              <a:solidFill>
                <a:schemeClr val="accent3"/>
              </a:solidFill>
              <a:latin typeface="Oswald"/>
              <a:ea typeface="Oswald"/>
              <a:cs typeface="Oswald"/>
              <a:sym typeface="Oswald"/>
            </a:endParaRPr>
          </a:p>
        </p:txBody>
      </p:sp>
      <p:pic>
        <p:nvPicPr>
          <p:cNvPr id="217" name="Google Shape;217;p22"/>
          <p:cNvPicPr preferRelativeResize="0"/>
          <p:nvPr/>
        </p:nvPicPr>
        <p:blipFill>
          <a:blip r:embed="rId3">
            <a:alphaModFix/>
          </a:blip>
          <a:stretch>
            <a:fillRect/>
          </a:stretch>
        </p:blipFill>
        <p:spPr>
          <a:xfrm>
            <a:off x="33600" y="859200"/>
            <a:ext cx="9059674" cy="2157300"/>
          </a:xfrm>
          <a:prstGeom prst="rect">
            <a:avLst/>
          </a:prstGeom>
          <a:noFill/>
          <a:ln>
            <a:noFill/>
          </a:ln>
        </p:spPr>
      </p:pic>
      <p:sp>
        <p:nvSpPr>
          <p:cNvPr id="218" name="Google Shape;218;p22"/>
          <p:cNvSpPr/>
          <p:nvPr/>
        </p:nvSpPr>
        <p:spPr>
          <a:xfrm>
            <a:off x="2083650" y="3349250"/>
            <a:ext cx="4976700" cy="1548600"/>
          </a:xfrm>
          <a:prstGeom prst="wedgeRectCallout">
            <a:avLst>
              <a:gd name="adj1" fmla="val -49857"/>
              <a:gd name="adj2" fmla="val 1852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dirty="0">
                <a:latin typeface="Lato"/>
                <a:ea typeface="Lato"/>
                <a:cs typeface="Lato"/>
                <a:sym typeface="Lato"/>
              </a:rPr>
              <a:t>Provide following:</a:t>
            </a:r>
            <a:endParaRPr dirty="0">
              <a:latin typeface="Lato"/>
              <a:ea typeface="Lato"/>
              <a:cs typeface="Lato"/>
              <a:sym typeface="Lato"/>
            </a:endParaRPr>
          </a:p>
          <a:p>
            <a:pPr marL="457200" lvl="0" indent="-317500" algn="l" rtl="0">
              <a:spcBef>
                <a:spcPts val="0"/>
              </a:spcBef>
              <a:spcAft>
                <a:spcPts val="0"/>
              </a:spcAft>
              <a:buSzPts val="1400"/>
              <a:buFont typeface="Lato"/>
              <a:buChar char="●"/>
            </a:pPr>
            <a:r>
              <a:rPr lang="en-GB" dirty="0">
                <a:latin typeface="Lato"/>
                <a:ea typeface="Lato"/>
                <a:cs typeface="Lato"/>
                <a:sym typeface="Lato"/>
              </a:rPr>
              <a:t>Your years of experience</a:t>
            </a:r>
            <a:endParaRPr dirty="0">
              <a:latin typeface="Lato"/>
              <a:ea typeface="Lato"/>
              <a:cs typeface="Lato"/>
              <a:sym typeface="Lato"/>
            </a:endParaRPr>
          </a:p>
          <a:p>
            <a:pPr marL="457200" lvl="0" indent="-317500" algn="l" rtl="0">
              <a:spcBef>
                <a:spcPts val="0"/>
              </a:spcBef>
              <a:spcAft>
                <a:spcPts val="0"/>
              </a:spcAft>
              <a:buSzPts val="1400"/>
              <a:buFont typeface="Lato"/>
              <a:buChar char="●"/>
            </a:pPr>
            <a:r>
              <a:rPr lang="en-GB" dirty="0">
                <a:latin typeface="Lato"/>
                <a:ea typeface="Lato"/>
                <a:cs typeface="Lato"/>
                <a:sym typeface="Lato"/>
              </a:rPr>
              <a:t>How many successful surgeries you have completed – </a:t>
            </a:r>
            <a:r>
              <a:rPr lang="en-GB" b="1" dirty="0">
                <a:latin typeface="Lato"/>
                <a:ea typeface="Lato"/>
                <a:cs typeface="Lato"/>
                <a:sym typeface="Lato"/>
              </a:rPr>
              <a:t>14k+</a:t>
            </a:r>
            <a:endParaRPr b="1" dirty="0">
              <a:latin typeface="Lato"/>
              <a:ea typeface="Lato"/>
              <a:cs typeface="Lato"/>
              <a:sym typeface="Lato"/>
            </a:endParaRPr>
          </a:p>
          <a:p>
            <a:pPr marL="457200" lvl="0" indent="-317500" algn="l" rtl="0">
              <a:spcBef>
                <a:spcPts val="0"/>
              </a:spcBef>
              <a:spcAft>
                <a:spcPts val="0"/>
              </a:spcAft>
              <a:buSzPts val="1400"/>
              <a:buFont typeface="Lato"/>
              <a:buChar char="●"/>
            </a:pPr>
            <a:r>
              <a:rPr lang="en-GB" dirty="0">
                <a:latin typeface="Lato"/>
                <a:ea typeface="Lato"/>
                <a:cs typeface="Lato"/>
                <a:sym typeface="Lato"/>
              </a:rPr>
              <a:t>Total number of clients you have plus which you had in past – 6k+</a:t>
            </a:r>
            <a:endParaRPr dirty="0">
              <a:latin typeface="Lato"/>
              <a:ea typeface="Lato"/>
              <a:cs typeface="Lato"/>
              <a:sym typeface="Lato"/>
            </a:endParaRPr>
          </a:p>
          <a:p>
            <a:pPr marL="457200" lvl="0" indent="-317500" algn="l" rtl="0">
              <a:spcBef>
                <a:spcPts val="0"/>
              </a:spcBef>
              <a:spcAft>
                <a:spcPts val="0"/>
              </a:spcAft>
              <a:buSzPts val="1400"/>
              <a:buFont typeface="Lato"/>
              <a:buChar char="●"/>
            </a:pPr>
            <a:r>
              <a:rPr lang="en-GB" dirty="0">
                <a:latin typeface="Lato"/>
                <a:ea typeface="Lato"/>
                <a:cs typeface="Lato"/>
                <a:sym typeface="Lato"/>
              </a:rPr>
              <a:t>How many awards, Certifications or recognitions you have won - </a:t>
            </a:r>
            <a:endParaRPr dirty="0">
              <a:latin typeface="Lato"/>
              <a:ea typeface="Lato"/>
              <a:cs typeface="Lato"/>
              <a:sym typeface="Lato"/>
            </a:endParaRPr>
          </a:p>
        </p:txBody>
      </p:sp>
      <p:sp>
        <p:nvSpPr>
          <p:cNvPr id="2" name="Rectangle: Rounded Corners 1">
            <a:extLst>
              <a:ext uri="{FF2B5EF4-FFF2-40B4-BE49-F238E27FC236}">
                <a16:creationId xmlns:a16="http://schemas.microsoft.com/office/drawing/2014/main" id="{D2CE38CA-05CC-2C4B-2093-60A345816DC1}"/>
              </a:ext>
            </a:extLst>
          </p:cNvPr>
          <p:cNvSpPr/>
          <p:nvPr/>
        </p:nvSpPr>
        <p:spPr>
          <a:xfrm>
            <a:off x="8551068" y="150018"/>
            <a:ext cx="370045" cy="371476"/>
          </a:xfrm>
          <a:prstGeom prst="roundRect">
            <a:avLst/>
          </a:prstGeom>
          <a:solidFill>
            <a:schemeClr val="bg1"/>
          </a:solidFill>
          <a:ln w="6350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222"/>
        <p:cNvGrpSpPr/>
        <p:nvPr/>
      </p:nvGrpSpPr>
      <p:grpSpPr>
        <a:xfrm>
          <a:off x="0" y="0"/>
          <a:ext cx="0" cy="0"/>
          <a:chOff x="0" y="0"/>
          <a:chExt cx="0" cy="0"/>
        </a:xfrm>
      </p:grpSpPr>
      <p:pic>
        <p:nvPicPr>
          <p:cNvPr id="223" name="Google Shape;223;p23"/>
          <p:cNvPicPr preferRelativeResize="0"/>
          <p:nvPr/>
        </p:nvPicPr>
        <p:blipFill>
          <a:blip r:embed="rId3">
            <a:alphaModFix/>
          </a:blip>
          <a:stretch>
            <a:fillRect/>
          </a:stretch>
        </p:blipFill>
        <p:spPr>
          <a:xfrm>
            <a:off x="461238" y="707050"/>
            <a:ext cx="8221524" cy="4190799"/>
          </a:xfrm>
          <a:prstGeom prst="rect">
            <a:avLst/>
          </a:prstGeom>
          <a:noFill/>
          <a:ln>
            <a:noFill/>
          </a:ln>
        </p:spPr>
      </p:pic>
      <p:sp>
        <p:nvSpPr>
          <p:cNvPr id="224" name="Google Shape;224;p23"/>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Gallery Section</a:t>
            </a:r>
            <a:endParaRPr sz="4000">
              <a:solidFill>
                <a:schemeClr val="accent3"/>
              </a:solidFill>
              <a:latin typeface="Oswald"/>
              <a:ea typeface="Oswald"/>
              <a:cs typeface="Oswald"/>
              <a:sym typeface="Oswald"/>
            </a:endParaRPr>
          </a:p>
        </p:txBody>
      </p:sp>
      <p:sp>
        <p:nvSpPr>
          <p:cNvPr id="225" name="Google Shape;225;p23"/>
          <p:cNvSpPr/>
          <p:nvPr/>
        </p:nvSpPr>
        <p:spPr>
          <a:xfrm>
            <a:off x="5189175" y="707050"/>
            <a:ext cx="3426000" cy="967800"/>
          </a:xfrm>
          <a:prstGeom prst="wedgeRectCallout">
            <a:avLst>
              <a:gd name="adj1" fmla="val -49857"/>
              <a:gd name="adj2" fmla="val 1852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0" algn="ctr" rtl="0">
              <a:spcBef>
                <a:spcPts val="0"/>
              </a:spcBef>
              <a:spcAft>
                <a:spcPts val="0"/>
              </a:spcAft>
              <a:buNone/>
            </a:pPr>
            <a:r>
              <a:rPr lang="en-GB">
                <a:latin typeface="Lato"/>
                <a:ea typeface="Lato"/>
                <a:cs typeface="Lato"/>
                <a:sym typeface="Lato"/>
              </a:rPr>
              <a:t>Provide more photographs of  you and a happy customer(preferably with pet). Also provide a 1-2 liner description for the photograph</a:t>
            </a:r>
            <a:endParaRPr>
              <a:latin typeface="Lato"/>
              <a:ea typeface="Lato"/>
              <a:cs typeface="Lato"/>
              <a:sym typeface="Lato"/>
            </a:endParaRPr>
          </a:p>
        </p:txBody>
      </p:sp>
      <p:sp>
        <p:nvSpPr>
          <p:cNvPr id="2" name="Rectangle: Rounded Corners 1">
            <a:extLst>
              <a:ext uri="{FF2B5EF4-FFF2-40B4-BE49-F238E27FC236}">
                <a16:creationId xmlns:a16="http://schemas.microsoft.com/office/drawing/2014/main" id="{89DFC7F5-ABD0-AD4F-71CD-EEA576B0B895}"/>
              </a:ext>
            </a:extLst>
          </p:cNvPr>
          <p:cNvSpPr/>
          <p:nvPr/>
        </p:nvSpPr>
        <p:spPr>
          <a:xfrm>
            <a:off x="8551068" y="150018"/>
            <a:ext cx="370045" cy="371476"/>
          </a:xfrm>
          <a:prstGeom prst="roundRect">
            <a:avLst/>
          </a:prstGeom>
          <a:solidFill>
            <a:schemeClr val="bg1"/>
          </a:solidFill>
          <a:ln w="6350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bg>
      <p:bgPr>
        <a:solidFill>
          <a:srgbClr val="F3F3F3"/>
        </a:solidFill>
        <a:effectLst/>
      </p:bgPr>
    </p:bg>
    <p:spTree>
      <p:nvGrpSpPr>
        <p:cNvPr id="1" name="Shape 229"/>
        <p:cNvGrpSpPr/>
        <p:nvPr/>
      </p:nvGrpSpPr>
      <p:grpSpPr>
        <a:xfrm>
          <a:off x="0" y="0"/>
          <a:ext cx="0" cy="0"/>
          <a:chOff x="0" y="0"/>
          <a:chExt cx="0" cy="0"/>
        </a:xfrm>
      </p:grpSpPr>
      <p:pic>
        <p:nvPicPr>
          <p:cNvPr id="230" name="Google Shape;230;p24"/>
          <p:cNvPicPr preferRelativeResize="0"/>
          <p:nvPr/>
        </p:nvPicPr>
        <p:blipFill>
          <a:blip r:embed="rId3">
            <a:alphaModFix/>
          </a:blip>
          <a:stretch>
            <a:fillRect/>
          </a:stretch>
        </p:blipFill>
        <p:spPr>
          <a:xfrm>
            <a:off x="16800" y="837700"/>
            <a:ext cx="9144002" cy="3203147"/>
          </a:xfrm>
          <a:prstGeom prst="rect">
            <a:avLst/>
          </a:prstGeom>
          <a:noFill/>
          <a:ln>
            <a:noFill/>
          </a:ln>
        </p:spPr>
      </p:pic>
      <p:sp>
        <p:nvSpPr>
          <p:cNvPr id="231" name="Google Shape;231;p24"/>
          <p:cNvSpPr/>
          <p:nvPr/>
        </p:nvSpPr>
        <p:spPr>
          <a:xfrm>
            <a:off x="2557625" y="3795325"/>
            <a:ext cx="4665000" cy="967800"/>
          </a:xfrm>
          <a:prstGeom prst="wedgeRectCallout">
            <a:avLst>
              <a:gd name="adj1" fmla="val -49857"/>
              <a:gd name="adj2" fmla="val 1852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Provide 2-3 paragraphs about what is your vision for the society, for community. I’ve added this text. If you like it, we can keep this as well. Or you can use this text as a base for your own thoughts</a:t>
            </a:r>
            <a:endParaRPr>
              <a:latin typeface="Lato"/>
              <a:ea typeface="Lato"/>
              <a:cs typeface="Lato"/>
              <a:sym typeface="Lato"/>
            </a:endParaRPr>
          </a:p>
        </p:txBody>
      </p:sp>
      <p:sp>
        <p:nvSpPr>
          <p:cNvPr id="232" name="Google Shape;232;p24"/>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Vision Section</a:t>
            </a:r>
            <a:endParaRPr sz="4000">
              <a:solidFill>
                <a:schemeClr val="accent3"/>
              </a:solidFill>
              <a:latin typeface="Oswald"/>
              <a:ea typeface="Oswald"/>
              <a:cs typeface="Oswald"/>
              <a:sym typeface="Oswald"/>
            </a:endParaRPr>
          </a:p>
        </p:txBody>
      </p:sp>
      <p:pic>
        <p:nvPicPr>
          <p:cNvPr id="3" name="Graphic 2" descr="Checkmark">
            <a:extLst>
              <a:ext uri="{FF2B5EF4-FFF2-40B4-BE49-F238E27FC236}">
                <a16:creationId xmlns:a16="http://schemas.microsoft.com/office/drawing/2014/main" id="{43785459-D69E-0395-B19F-0126B38FDD5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537031" y="0"/>
            <a:ext cx="606969" cy="60696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bg>
      <p:bgPr>
        <a:solidFill>
          <a:srgbClr val="F3F3F3"/>
        </a:solidFill>
        <a:effectLst/>
      </p:bgPr>
    </p:bg>
    <p:spTree>
      <p:nvGrpSpPr>
        <p:cNvPr id="1" name="Shape 236"/>
        <p:cNvGrpSpPr/>
        <p:nvPr/>
      </p:nvGrpSpPr>
      <p:grpSpPr>
        <a:xfrm>
          <a:off x="0" y="0"/>
          <a:ext cx="0" cy="0"/>
          <a:chOff x="0" y="0"/>
          <a:chExt cx="0" cy="0"/>
        </a:xfrm>
      </p:grpSpPr>
      <p:pic>
        <p:nvPicPr>
          <p:cNvPr id="237" name="Google Shape;237;p25"/>
          <p:cNvPicPr preferRelativeResize="0"/>
          <p:nvPr/>
        </p:nvPicPr>
        <p:blipFill>
          <a:blip r:embed="rId3">
            <a:alphaModFix/>
          </a:blip>
          <a:stretch>
            <a:fillRect/>
          </a:stretch>
        </p:blipFill>
        <p:spPr>
          <a:xfrm>
            <a:off x="76200" y="54500"/>
            <a:ext cx="8720399" cy="4311665"/>
          </a:xfrm>
          <a:prstGeom prst="rect">
            <a:avLst/>
          </a:prstGeom>
          <a:noFill/>
          <a:ln>
            <a:noFill/>
          </a:ln>
        </p:spPr>
      </p:pic>
      <p:sp>
        <p:nvSpPr>
          <p:cNvPr id="238" name="Google Shape;238;p25"/>
          <p:cNvSpPr/>
          <p:nvPr/>
        </p:nvSpPr>
        <p:spPr>
          <a:xfrm>
            <a:off x="1850800" y="4175700"/>
            <a:ext cx="4665000" cy="967800"/>
          </a:xfrm>
          <a:prstGeom prst="wedgeRectCallout">
            <a:avLst>
              <a:gd name="adj1" fmla="val -49857"/>
              <a:gd name="adj2" fmla="val 1852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Currently on the website, I can display youtube videos only. Create your own youtube channel. Post all your available videos/reels there and provide me link of all of them</a:t>
            </a:r>
            <a:endParaRPr>
              <a:latin typeface="Lato"/>
              <a:ea typeface="Lato"/>
              <a:cs typeface="Lato"/>
              <a:sym typeface="Lato"/>
            </a:endParaRPr>
          </a:p>
        </p:txBody>
      </p:sp>
      <p:sp>
        <p:nvSpPr>
          <p:cNvPr id="239" name="Google Shape;239;p25"/>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dirty="0">
                <a:solidFill>
                  <a:schemeClr val="accent3"/>
                </a:solidFill>
                <a:latin typeface="Oswald"/>
                <a:ea typeface="Oswald"/>
                <a:cs typeface="Oswald"/>
                <a:sym typeface="Oswald"/>
              </a:rPr>
              <a:t>Videos Section</a:t>
            </a:r>
            <a:endParaRPr sz="4000" dirty="0">
              <a:solidFill>
                <a:schemeClr val="accent3"/>
              </a:solidFill>
              <a:latin typeface="Oswald"/>
              <a:ea typeface="Oswald"/>
              <a:cs typeface="Oswald"/>
              <a:sym typeface="Oswald"/>
            </a:endParaRPr>
          </a:p>
        </p:txBody>
      </p:sp>
      <p:pic>
        <p:nvPicPr>
          <p:cNvPr id="3" name="Graphic 2" descr="Checkmark">
            <a:extLst>
              <a:ext uri="{FF2B5EF4-FFF2-40B4-BE49-F238E27FC236}">
                <a16:creationId xmlns:a16="http://schemas.microsoft.com/office/drawing/2014/main" id="{EBA1EB43-109D-3446-59E3-EA5A5533604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537031" y="0"/>
            <a:ext cx="606969" cy="60696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243"/>
        <p:cNvGrpSpPr/>
        <p:nvPr/>
      </p:nvGrpSpPr>
      <p:grpSpPr>
        <a:xfrm>
          <a:off x="0" y="0"/>
          <a:ext cx="0" cy="0"/>
          <a:chOff x="0" y="0"/>
          <a:chExt cx="0" cy="0"/>
        </a:xfrm>
      </p:grpSpPr>
      <p:pic>
        <p:nvPicPr>
          <p:cNvPr id="244" name="Google Shape;244;p26"/>
          <p:cNvPicPr preferRelativeResize="0"/>
          <p:nvPr/>
        </p:nvPicPr>
        <p:blipFill rotWithShape="1">
          <a:blip r:embed="rId3">
            <a:alphaModFix/>
          </a:blip>
          <a:srcRect r="28294"/>
          <a:stretch/>
        </p:blipFill>
        <p:spPr>
          <a:xfrm>
            <a:off x="648175" y="348100"/>
            <a:ext cx="7819601" cy="4734500"/>
          </a:xfrm>
          <a:prstGeom prst="rect">
            <a:avLst/>
          </a:prstGeom>
          <a:noFill/>
          <a:ln>
            <a:noFill/>
          </a:ln>
        </p:spPr>
      </p:pic>
      <p:sp>
        <p:nvSpPr>
          <p:cNvPr id="245" name="Google Shape;245;p26"/>
          <p:cNvSpPr/>
          <p:nvPr/>
        </p:nvSpPr>
        <p:spPr>
          <a:xfrm>
            <a:off x="2612000" y="3849475"/>
            <a:ext cx="4665000" cy="967800"/>
          </a:xfrm>
          <a:prstGeom prst="wedgeRectCallout">
            <a:avLst>
              <a:gd name="adj1" fmla="val -49857"/>
              <a:gd name="adj2" fmla="val 1852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Provide 1-2 paragraphs about 2 to 3 community initiatives you have participated or organized. Also provide any photograph related to that initiative/event</a:t>
            </a:r>
            <a:endParaRPr>
              <a:latin typeface="Lato"/>
              <a:ea typeface="Lato"/>
              <a:cs typeface="Lato"/>
              <a:sym typeface="Lato"/>
            </a:endParaRPr>
          </a:p>
        </p:txBody>
      </p:sp>
      <p:sp>
        <p:nvSpPr>
          <p:cNvPr id="246" name="Google Shape;246;p26"/>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Community Initiatives Section</a:t>
            </a:r>
            <a:endParaRPr sz="4000">
              <a:solidFill>
                <a:schemeClr val="accent3"/>
              </a:solidFill>
              <a:latin typeface="Oswald"/>
              <a:ea typeface="Oswald"/>
              <a:cs typeface="Oswald"/>
              <a:sym typeface="Oswald"/>
            </a:endParaRPr>
          </a:p>
        </p:txBody>
      </p:sp>
      <p:sp>
        <p:nvSpPr>
          <p:cNvPr id="2" name="Rectangle: Rounded Corners 1">
            <a:extLst>
              <a:ext uri="{FF2B5EF4-FFF2-40B4-BE49-F238E27FC236}">
                <a16:creationId xmlns:a16="http://schemas.microsoft.com/office/drawing/2014/main" id="{6B9EFCB7-BA43-BD92-88B4-75611F4BFC68}"/>
              </a:ext>
            </a:extLst>
          </p:cNvPr>
          <p:cNvSpPr/>
          <p:nvPr/>
        </p:nvSpPr>
        <p:spPr>
          <a:xfrm>
            <a:off x="8551068" y="150018"/>
            <a:ext cx="370045" cy="371476"/>
          </a:xfrm>
          <a:prstGeom prst="roundRect">
            <a:avLst/>
          </a:prstGeom>
          <a:solidFill>
            <a:schemeClr val="bg1"/>
          </a:solidFill>
          <a:ln w="6350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251"/>
        <p:cNvGrpSpPr/>
        <p:nvPr/>
      </p:nvGrpSpPr>
      <p:grpSpPr>
        <a:xfrm>
          <a:off x="0" y="0"/>
          <a:ext cx="0" cy="0"/>
          <a:chOff x="0" y="0"/>
          <a:chExt cx="0" cy="0"/>
        </a:xfrm>
      </p:grpSpPr>
      <p:sp>
        <p:nvSpPr>
          <p:cNvPr id="252" name="Google Shape;252;p27"/>
          <p:cNvSpPr/>
          <p:nvPr/>
        </p:nvSpPr>
        <p:spPr>
          <a:xfrm>
            <a:off x="1024350" y="961275"/>
            <a:ext cx="7481400" cy="3164400"/>
          </a:xfrm>
          <a:prstGeom prst="wedgeRectCallout">
            <a:avLst>
              <a:gd name="adj1" fmla="val -49857"/>
              <a:gd name="adj2" fmla="val 1852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latin typeface="Lato"/>
                <a:ea typeface="Lato"/>
                <a:cs typeface="Lato"/>
                <a:sym typeface="Lato"/>
              </a:rPr>
              <a:t>I visited your pet hospital website and read through all the blogs. I noticed that they are primarily technical, focusing on diseases, procedures, treatment costs, and how your clinic can assist pet owners.</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r>
              <a:rPr lang="en-GB">
                <a:latin typeface="Lato"/>
                <a:ea typeface="Lato"/>
                <a:cs typeface="Lato"/>
                <a:sym typeface="Lato"/>
              </a:rPr>
              <a:t>However, for the blog section on this website, our goal should be different. Instead of medical and procedural topics, we should explore broader, more personal themes related to pets. What are the common challenges pet owners face that go beyond medical concerns? How do pets shape our lives, families, and society?</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r>
              <a:rPr lang="en-GB" b="1">
                <a:latin typeface="Lato"/>
                <a:ea typeface="Lato"/>
                <a:cs typeface="Lato"/>
                <a:sym typeface="Lato"/>
              </a:rPr>
              <a:t>Through these blogs, I want people to connect with you not just as a veterinary professional but as a person who deeply cares about animals, their well-being, and their relationships with humans</a:t>
            </a:r>
            <a:r>
              <a:rPr lang="en-GB">
                <a:latin typeface="Lato"/>
                <a:ea typeface="Lato"/>
                <a:cs typeface="Lato"/>
                <a:sym typeface="Lato"/>
              </a:rPr>
              <a:t>. Your thoughts on pets, their emotional lives, and the role of pet parents can create a meaningful bond with your audience.</a:t>
            </a:r>
            <a:endParaRPr>
              <a:latin typeface="Lato"/>
              <a:ea typeface="Lato"/>
              <a:cs typeface="Lato"/>
              <a:sym typeface="Lato"/>
            </a:endParaRPr>
          </a:p>
        </p:txBody>
      </p:sp>
      <p:sp>
        <p:nvSpPr>
          <p:cNvPr id="253" name="Google Shape;253;p27"/>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Blogs Section</a:t>
            </a:r>
            <a:endParaRPr sz="4000">
              <a:solidFill>
                <a:schemeClr val="accent3"/>
              </a:solidFill>
              <a:latin typeface="Oswald"/>
              <a:ea typeface="Oswald"/>
              <a:cs typeface="Oswald"/>
              <a:sym typeface="Oswald"/>
            </a:endParaRPr>
          </a:p>
        </p:txBody>
      </p:sp>
      <p:sp>
        <p:nvSpPr>
          <p:cNvPr id="2" name="Rectangle: Rounded Corners 1">
            <a:extLst>
              <a:ext uri="{FF2B5EF4-FFF2-40B4-BE49-F238E27FC236}">
                <a16:creationId xmlns:a16="http://schemas.microsoft.com/office/drawing/2014/main" id="{B063182B-05C0-01D6-2689-F016DD8B07F7}"/>
              </a:ext>
            </a:extLst>
          </p:cNvPr>
          <p:cNvSpPr/>
          <p:nvPr/>
        </p:nvSpPr>
        <p:spPr>
          <a:xfrm>
            <a:off x="8551068" y="150018"/>
            <a:ext cx="370045" cy="371476"/>
          </a:xfrm>
          <a:prstGeom prst="roundRect">
            <a:avLst/>
          </a:prstGeom>
          <a:solidFill>
            <a:schemeClr val="bg1"/>
          </a:solidFill>
          <a:ln w="6350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257"/>
        <p:cNvGrpSpPr/>
        <p:nvPr/>
      </p:nvGrpSpPr>
      <p:grpSpPr>
        <a:xfrm>
          <a:off x="0" y="0"/>
          <a:ext cx="0" cy="0"/>
          <a:chOff x="0" y="0"/>
          <a:chExt cx="0" cy="0"/>
        </a:xfrm>
      </p:grpSpPr>
      <p:pic>
        <p:nvPicPr>
          <p:cNvPr id="258" name="Google Shape;258;p28"/>
          <p:cNvPicPr preferRelativeResize="0"/>
          <p:nvPr/>
        </p:nvPicPr>
        <p:blipFill rotWithShape="1">
          <a:blip r:embed="rId3">
            <a:alphaModFix/>
          </a:blip>
          <a:srcRect t="11746"/>
          <a:stretch/>
        </p:blipFill>
        <p:spPr>
          <a:xfrm>
            <a:off x="837475" y="711175"/>
            <a:ext cx="7900951" cy="4360550"/>
          </a:xfrm>
          <a:prstGeom prst="rect">
            <a:avLst/>
          </a:prstGeom>
          <a:noFill/>
          <a:ln>
            <a:noFill/>
          </a:ln>
        </p:spPr>
      </p:pic>
      <p:sp>
        <p:nvSpPr>
          <p:cNvPr id="259" name="Google Shape;259;p28"/>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Blogs Section</a:t>
            </a:r>
            <a:endParaRPr sz="4000">
              <a:solidFill>
                <a:schemeClr val="accent3"/>
              </a:solidFill>
              <a:latin typeface="Oswald"/>
              <a:ea typeface="Oswald"/>
              <a:cs typeface="Oswald"/>
              <a:sym typeface="Oswald"/>
            </a:endParaRPr>
          </a:p>
        </p:txBody>
      </p:sp>
      <p:sp>
        <p:nvSpPr>
          <p:cNvPr id="260" name="Google Shape;260;p28"/>
          <p:cNvSpPr/>
          <p:nvPr/>
        </p:nvSpPr>
        <p:spPr>
          <a:xfrm>
            <a:off x="3570100" y="2740425"/>
            <a:ext cx="2435700" cy="515400"/>
          </a:xfrm>
          <a:prstGeom prst="wedgeRectCallout">
            <a:avLst>
              <a:gd name="adj1" fmla="val 89244"/>
              <a:gd name="adj2" fmla="val -87885"/>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I’ll find related photographs</a:t>
            </a:r>
            <a:endParaRPr>
              <a:latin typeface="Lato"/>
              <a:ea typeface="Lato"/>
              <a:cs typeface="Lato"/>
              <a:sym typeface="Lato"/>
            </a:endParaRPr>
          </a:p>
        </p:txBody>
      </p:sp>
      <p:sp>
        <p:nvSpPr>
          <p:cNvPr id="262" name="Google Shape;262;p28"/>
          <p:cNvSpPr/>
          <p:nvPr/>
        </p:nvSpPr>
        <p:spPr>
          <a:xfrm>
            <a:off x="89175" y="4103925"/>
            <a:ext cx="3479700" cy="967800"/>
          </a:xfrm>
          <a:prstGeom prst="wedgeRectCallout">
            <a:avLst>
              <a:gd name="adj1" fmla="val -49857"/>
              <a:gd name="adj2" fmla="val 1852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Write the blogs in a word document so that you can easily add bulletpoints or make any text bold/italics etc. I’ll replicate same while posting them on website.</a:t>
            </a:r>
            <a:endParaRPr>
              <a:latin typeface="Lato"/>
              <a:ea typeface="Lato"/>
              <a:cs typeface="Lato"/>
              <a:sym typeface="Lato"/>
            </a:endParaRPr>
          </a:p>
        </p:txBody>
      </p:sp>
      <p:sp>
        <p:nvSpPr>
          <p:cNvPr id="263" name="Google Shape;263;p28"/>
          <p:cNvSpPr/>
          <p:nvPr/>
        </p:nvSpPr>
        <p:spPr>
          <a:xfrm>
            <a:off x="5450150" y="450350"/>
            <a:ext cx="2772900" cy="663300"/>
          </a:xfrm>
          <a:prstGeom prst="wedgeRectCallout">
            <a:avLst>
              <a:gd name="adj1" fmla="val -49857"/>
              <a:gd name="adj2" fmla="val 1852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Provide 5-6 blogs. Keep length of each around 2-3 paragraphs</a:t>
            </a:r>
            <a:endParaRPr>
              <a:latin typeface="Lato"/>
              <a:ea typeface="Lato"/>
              <a:cs typeface="Lato"/>
              <a:sym typeface="Lato"/>
            </a:endParaRPr>
          </a:p>
          <a:p>
            <a:pPr marL="0" lvl="0" indent="0" algn="ctr" rtl="0">
              <a:spcBef>
                <a:spcPts val="0"/>
              </a:spcBef>
              <a:spcAft>
                <a:spcPts val="0"/>
              </a:spcAft>
              <a:buNone/>
            </a:pPr>
            <a:endParaRPr>
              <a:latin typeface="Lato"/>
              <a:ea typeface="Lato"/>
              <a:cs typeface="Lato"/>
              <a:sym typeface="Lato"/>
            </a:endParaRPr>
          </a:p>
        </p:txBody>
      </p:sp>
      <p:sp>
        <p:nvSpPr>
          <p:cNvPr id="2" name="Rectangle: Rounded Corners 1">
            <a:extLst>
              <a:ext uri="{FF2B5EF4-FFF2-40B4-BE49-F238E27FC236}">
                <a16:creationId xmlns:a16="http://schemas.microsoft.com/office/drawing/2014/main" id="{F6E014C0-F813-D91D-D2C6-6E2453E88ACA}"/>
              </a:ext>
            </a:extLst>
          </p:cNvPr>
          <p:cNvSpPr/>
          <p:nvPr/>
        </p:nvSpPr>
        <p:spPr>
          <a:xfrm>
            <a:off x="8551068" y="150018"/>
            <a:ext cx="370045" cy="371476"/>
          </a:xfrm>
          <a:prstGeom prst="roundRect">
            <a:avLst/>
          </a:prstGeom>
          <a:solidFill>
            <a:schemeClr val="bg1"/>
          </a:solidFill>
          <a:ln w="6350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267"/>
        <p:cNvGrpSpPr/>
        <p:nvPr/>
      </p:nvGrpSpPr>
      <p:grpSpPr>
        <a:xfrm>
          <a:off x="0" y="0"/>
          <a:ext cx="0" cy="0"/>
          <a:chOff x="0" y="0"/>
          <a:chExt cx="0" cy="0"/>
        </a:xfrm>
      </p:grpSpPr>
      <p:pic>
        <p:nvPicPr>
          <p:cNvPr id="268" name="Google Shape;268;p29"/>
          <p:cNvPicPr preferRelativeResize="0"/>
          <p:nvPr/>
        </p:nvPicPr>
        <p:blipFill>
          <a:blip r:embed="rId3">
            <a:alphaModFix/>
          </a:blip>
          <a:stretch>
            <a:fillRect/>
          </a:stretch>
        </p:blipFill>
        <p:spPr>
          <a:xfrm>
            <a:off x="1883375" y="663300"/>
            <a:ext cx="5203259" cy="2881375"/>
          </a:xfrm>
          <a:prstGeom prst="rect">
            <a:avLst/>
          </a:prstGeom>
          <a:solidFill>
            <a:schemeClr val="accent4"/>
          </a:solidFill>
          <a:ln>
            <a:noFill/>
          </a:ln>
        </p:spPr>
      </p:pic>
      <p:sp>
        <p:nvSpPr>
          <p:cNvPr id="269" name="Google Shape;269;p29"/>
          <p:cNvSpPr/>
          <p:nvPr/>
        </p:nvSpPr>
        <p:spPr>
          <a:xfrm>
            <a:off x="2103900" y="3338375"/>
            <a:ext cx="4665000" cy="1668000"/>
          </a:xfrm>
          <a:prstGeom prst="wedgeRectCallout">
            <a:avLst>
              <a:gd name="adj1" fmla="val -49857"/>
              <a:gd name="adj2" fmla="val 1852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Create an account on </a:t>
            </a:r>
            <a:r>
              <a:rPr lang="en-GB" u="sng">
                <a:solidFill>
                  <a:schemeClr val="hlink"/>
                </a:solidFill>
                <a:latin typeface="Lato"/>
                <a:ea typeface="Lato"/>
                <a:cs typeface="Lato"/>
                <a:sym typeface="Lato"/>
                <a:hlinkClick r:id="rId4"/>
              </a:rPr>
              <a:t>https://calendly.com/</a:t>
            </a:r>
            <a:endParaRPr>
              <a:latin typeface="Lato"/>
              <a:ea typeface="Lato"/>
              <a:cs typeface="Lato"/>
              <a:sym typeface="Lato"/>
            </a:endParaRPr>
          </a:p>
          <a:p>
            <a:pPr marL="0" lvl="0" indent="0" algn="ctr" rtl="0">
              <a:spcBef>
                <a:spcPts val="0"/>
              </a:spcBef>
              <a:spcAft>
                <a:spcPts val="0"/>
              </a:spcAft>
              <a:buNone/>
            </a:pPr>
            <a:r>
              <a:rPr lang="en-GB">
                <a:latin typeface="Lato"/>
                <a:ea typeface="Lato"/>
                <a:cs typeface="Lato"/>
                <a:sym typeface="Lato"/>
              </a:rPr>
              <a:t>Use that email id for account creation which you want to you want to use for managing calendar and receive customer booking request emails</a:t>
            </a:r>
            <a:endParaRPr>
              <a:latin typeface="Lato"/>
              <a:ea typeface="Lato"/>
              <a:cs typeface="Lato"/>
              <a:sym typeface="Lato"/>
            </a:endParaRPr>
          </a:p>
        </p:txBody>
      </p:sp>
      <p:sp>
        <p:nvSpPr>
          <p:cNvPr id="270" name="Google Shape;270;p29"/>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Appointment Booking</a:t>
            </a:r>
            <a:endParaRPr sz="4000">
              <a:solidFill>
                <a:schemeClr val="accent3"/>
              </a:solidFill>
              <a:latin typeface="Oswald"/>
              <a:ea typeface="Oswald"/>
              <a:cs typeface="Oswald"/>
              <a:sym typeface="Oswald"/>
            </a:endParaRPr>
          </a:p>
        </p:txBody>
      </p:sp>
      <p:sp>
        <p:nvSpPr>
          <p:cNvPr id="2" name="Rectangle: Rounded Corners 1">
            <a:extLst>
              <a:ext uri="{FF2B5EF4-FFF2-40B4-BE49-F238E27FC236}">
                <a16:creationId xmlns:a16="http://schemas.microsoft.com/office/drawing/2014/main" id="{B84A3902-8944-66DE-7704-AEF23E406935}"/>
              </a:ext>
            </a:extLst>
          </p:cNvPr>
          <p:cNvSpPr/>
          <p:nvPr/>
        </p:nvSpPr>
        <p:spPr>
          <a:xfrm>
            <a:off x="8551068" y="150018"/>
            <a:ext cx="370045" cy="371476"/>
          </a:xfrm>
          <a:prstGeom prst="roundRect">
            <a:avLst/>
          </a:prstGeom>
          <a:solidFill>
            <a:schemeClr val="bg1"/>
          </a:solidFill>
          <a:ln w="6350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bg>
      <p:bgPr>
        <a:solidFill>
          <a:srgbClr val="F3F3F3"/>
        </a:solidFill>
        <a:effectLst/>
      </p:bgPr>
    </p:bg>
    <p:spTree>
      <p:nvGrpSpPr>
        <p:cNvPr id="1" name="Shape 139"/>
        <p:cNvGrpSpPr/>
        <p:nvPr/>
      </p:nvGrpSpPr>
      <p:grpSpPr>
        <a:xfrm>
          <a:off x="0" y="0"/>
          <a:ext cx="0" cy="0"/>
          <a:chOff x="0" y="0"/>
          <a:chExt cx="0" cy="0"/>
        </a:xfrm>
      </p:grpSpPr>
      <p:sp>
        <p:nvSpPr>
          <p:cNvPr id="140" name="Google Shape;140;p14"/>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Hero Section - Title</a:t>
            </a:r>
            <a:endParaRPr sz="4000">
              <a:solidFill>
                <a:schemeClr val="accent3"/>
              </a:solidFill>
              <a:latin typeface="Oswald"/>
              <a:ea typeface="Oswald"/>
              <a:cs typeface="Oswald"/>
              <a:sym typeface="Oswald"/>
            </a:endParaRPr>
          </a:p>
        </p:txBody>
      </p:sp>
      <p:pic>
        <p:nvPicPr>
          <p:cNvPr id="141" name="Google Shape;141;p14"/>
          <p:cNvPicPr preferRelativeResize="0"/>
          <p:nvPr/>
        </p:nvPicPr>
        <p:blipFill>
          <a:blip r:embed="rId3">
            <a:alphaModFix/>
          </a:blip>
          <a:stretch>
            <a:fillRect/>
          </a:stretch>
        </p:blipFill>
        <p:spPr>
          <a:xfrm>
            <a:off x="565625" y="783075"/>
            <a:ext cx="7226905" cy="4175400"/>
          </a:xfrm>
          <a:prstGeom prst="rect">
            <a:avLst/>
          </a:prstGeom>
          <a:noFill/>
          <a:ln>
            <a:noFill/>
          </a:ln>
        </p:spPr>
      </p:pic>
      <p:sp>
        <p:nvSpPr>
          <p:cNvPr id="142" name="Google Shape;142;p14"/>
          <p:cNvSpPr/>
          <p:nvPr/>
        </p:nvSpPr>
        <p:spPr>
          <a:xfrm>
            <a:off x="6363575" y="874275"/>
            <a:ext cx="2294400" cy="489600"/>
          </a:xfrm>
          <a:prstGeom prst="wedgeRectCallout">
            <a:avLst>
              <a:gd name="adj1" fmla="val -98342"/>
              <a:gd name="adj2" fmla="val 86125"/>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Confirm or Suggest Title text</a:t>
            </a:r>
            <a:endParaRPr>
              <a:latin typeface="Lato"/>
              <a:ea typeface="Lato"/>
              <a:cs typeface="Lato"/>
              <a:sym typeface="Lato"/>
            </a:endParaRPr>
          </a:p>
        </p:txBody>
      </p:sp>
      <p:sp>
        <p:nvSpPr>
          <p:cNvPr id="143" name="Google Shape;143;p14"/>
          <p:cNvSpPr/>
          <p:nvPr/>
        </p:nvSpPr>
        <p:spPr>
          <a:xfrm>
            <a:off x="6494225" y="3223250"/>
            <a:ext cx="2294400" cy="489600"/>
          </a:xfrm>
          <a:prstGeom prst="wedgeRectCallout">
            <a:avLst>
              <a:gd name="adj1" fmla="val -98342"/>
              <a:gd name="adj2" fmla="val 86125"/>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Confirm or Suggest Sub-Title text</a:t>
            </a:r>
            <a:endParaRPr>
              <a:latin typeface="Lato"/>
              <a:ea typeface="Lato"/>
              <a:cs typeface="Lato"/>
              <a:sym typeface="Lato"/>
            </a:endParaRPr>
          </a:p>
        </p:txBody>
      </p:sp>
      <p:pic>
        <p:nvPicPr>
          <p:cNvPr id="5" name="Graphic 4" descr="Checkmark">
            <a:extLst>
              <a:ext uri="{FF2B5EF4-FFF2-40B4-BE49-F238E27FC236}">
                <a16:creationId xmlns:a16="http://schemas.microsoft.com/office/drawing/2014/main" id="{3D7CE676-DEAF-5A4C-D03F-1D473AA1CA4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537031" y="0"/>
            <a:ext cx="606969" cy="60696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bg>
      <p:bgPr>
        <a:solidFill>
          <a:srgbClr val="F3F3F3"/>
        </a:solidFill>
        <a:effectLst/>
      </p:bgPr>
    </p:bg>
    <p:spTree>
      <p:nvGrpSpPr>
        <p:cNvPr id="1" name="Shape 147"/>
        <p:cNvGrpSpPr/>
        <p:nvPr/>
      </p:nvGrpSpPr>
      <p:grpSpPr>
        <a:xfrm>
          <a:off x="0" y="0"/>
          <a:ext cx="0" cy="0"/>
          <a:chOff x="0" y="0"/>
          <a:chExt cx="0" cy="0"/>
        </a:xfrm>
      </p:grpSpPr>
      <p:pic>
        <p:nvPicPr>
          <p:cNvPr id="148" name="Google Shape;148;p15"/>
          <p:cNvPicPr preferRelativeResize="0"/>
          <p:nvPr/>
        </p:nvPicPr>
        <p:blipFill>
          <a:blip r:embed="rId3">
            <a:alphaModFix/>
          </a:blip>
          <a:stretch>
            <a:fillRect/>
          </a:stretch>
        </p:blipFill>
        <p:spPr>
          <a:xfrm>
            <a:off x="87150" y="86988"/>
            <a:ext cx="7456092" cy="4969525"/>
          </a:xfrm>
          <a:prstGeom prst="rect">
            <a:avLst/>
          </a:prstGeom>
          <a:noFill/>
          <a:ln>
            <a:noFill/>
          </a:ln>
        </p:spPr>
      </p:pic>
      <p:sp>
        <p:nvSpPr>
          <p:cNvPr id="149" name="Google Shape;149;p15"/>
          <p:cNvSpPr txBox="1"/>
          <p:nvPr/>
        </p:nvSpPr>
        <p:spPr>
          <a:xfrm>
            <a:off x="0" y="0"/>
            <a:ext cx="8872800" cy="663300"/>
          </a:xfrm>
          <a:prstGeom prst="rect">
            <a:avLst/>
          </a:prstGeom>
          <a:solidFill>
            <a:srgbClr val="F3F3F3"/>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Hero Section - Image</a:t>
            </a:r>
            <a:endParaRPr sz="4000">
              <a:solidFill>
                <a:schemeClr val="accent3"/>
              </a:solidFill>
              <a:latin typeface="Oswald"/>
              <a:ea typeface="Oswald"/>
              <a:cs typeface="Oswald"/>
              <a:sym typeface="Oswald"/>
            </a:endParaRPr>
          </a:p>
        </p:txBody>
      </p:sp>
      <p:sp>
        <p:nvSpPr>
          <p:cNvPr id="150" name="Google Shape;150;p15"/>
          <p:cNvSpPr/>
          <p:nvPr/>
        </p:nvSpPr>
        <p:spPr>
          <a:xfrm>
            <a:off x="3332731" y="4002457"/>
            <a:ext cx="1261500" cy="1044000"/>
          </a:xfrm>
          <a:prstGeom prst="wedgeRectCallout">
            <a:avLst>
              <a:gd name="adj1" fmla="val -48000"/>
              <a:gd name="adj2" fmla="val 1603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Lato"/>
                <a:ea typeface="Lato"/>
                <a:cs typeface="Lato"/>
                <a:sym typeface="Lato"/>
              </a:rPr>
              <a:t>Get </a:t>
            </a:r>
            <a:r>
              <a:rPr lang="en-GB" b="1" dirty="0">
                <a:latin typeface="Lato"/>
                <a:ea typeface="Lato"/>
                <a:cs typeface="Lato"/>
                <a:sym typeface="Lato"/>
              </a:rPr>
              <a:t>Exactly </a:t>
            </a:r>
            <a:r>
              <a:rPr lang="en-GB" dirty="0">
                <a:latin typeface="Lato"/>
                <a:ea typeface="Lato"/>
                <a:cs typeface="Lato"/>
                <a:sym typeface="Lato"/>
              </a:rPr>
              <a:t>similar photograph clicked</a:t>
            </a:r>
            <a:endParaRPr dirty="0">
              <a:latin typeface="Lato"/>
              <a:ea typeface="Lato"/>
              <a:cs typeface="Lato"/>
              <a:sym typeface="Lato"/>
            </a:endParaRPr>
          </a:p>
        </p:txBody>
      </p:sp>
      <p:sp>
        <p:nvSpPr>
          <p:cNvPr id="151" name="Google Shape;151;p15"/>
          <p:cNvSpPr/>
          <p:nvPr/>
        </p:nvSpPr>
        <p:spPr>
          <a:xfrm>
            <a:off x="5248850" y="173700"/>
            <a:ext cx="2294400" cy="489600"/>
          </a:xfrm>
          <a:prstGeom prst="wedgeRectCallout">
            <a:avLst>
              <a:gd name="adj1" fmla="val -69189"/>
              <a:gd name="adj2" fmla="val 37566"/>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Sunny Evening or late afternoon time outside</a:t>
            </a:r>
            <a:endParaRPr>
              <a:latin typeface="Lato"/>
              <a:ea typeface="Lato"/>
              <a:cs typeface="Lato"/>
              <a:sym typeface="Lato"/>
            </a:endParaRPr>
          </a:p>
        </p:txBody>
      </p:sp>
      <p:sp>
        <p:nvSpPr>
          <p:cNvPr id="152" name="Google Shape;152;p15"/>
          <p:cNvSpPr/>
          <p:nvPr/>
        </p:nvSpPr>
        <p:spPr>
          <a:xfrm>
            <a:off x="197900" y="739425"/>
            <a:ext cx="2120400" cy="489600"/>
          </a:xfrm>
          <a:prstGeom prst="wedgeRectCallout">
            <a:avLst>
              <a:gd name="adj1" fmla="val -16665"/>
              <a:gd name="adj2" fmla="val 206311"/>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Must have blinds behind which are open</a:t>
            </a:r>
            <a:endParaRPr>
              <a:latin typeface="Lato"/>
              <a:ea typeface="Lato"/>
              <a:cs typeface="Lato"/>
              <a:sym typeface="Lato"/>
            </a:endParaRPr>
          </a:p>
        </p:txBody>
      </p:sp>
      <p:sp>
        <p:nvSpPr>
          <p:cNvPr id="153" name="Google Shape;153;p15"/>
          <p:cNvSpPr/>
          <p:nvPr/>
        </p:nvSpPr>
        <p:spPr>
          <a:xfrm>
            <a:off x="1644350" y="1609525"/>
            <a:ext cx="2294400" cy="489600"/>
          </a:xfrm>
          <a:prstGeom prst="wedgeRectCallout">
            <a:avLst>
              <a:gd name="adj1" fmla="val 8456"/>
              <a:gd name="adj2" fmla="val -142422"/>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Trees in background with sunlight gives nice feel</a:t>
            </a:r>
            <a:endParaRPr>
              <a:latin typeface="Lato"/>
              <a:ea typeface="Lato"/>
              <a:cs typeface="Lato"/>
              <a:sym typeface="Lato"/>
            </a:endParaRPr>
          </a:p>
        </p:txBody>
      </p:sp>
      <p:sp>
        <p:nvSpPr>
          <p:cNvPr id="154" name="Google Shape;154;p15"/>
          <p:cNvSpPr/>
          <p:nvPr/>
        </p:nvSpPr>
        <p:spPr>
          <a:xfrm>
            <a:off x="6706150" y="1435825"/>
            <a:ext cx="2294400" cy="663300"/>
          </a:xfrm>
          <a:prstGeom prst="wedgeRectCallout">
            <a:avLst>
              <a:gd name="adj1" fmla="val -101898"/>
              <a:gd name="adj2" fmla="val 3584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Wide-Smile on face. Looking away from camera. Person looks trustworthy</a:t>
            </a:r>
            <a:endParaRPr>
              <a:latin typeface="Lato"/>
              <a:ea typeface="Lato"/>
              <a:cs typeface="Lato"/>
              <a:sym typeface="Lato"/>
            </a:endParaRPr>
          </a:p>
        </p:txBody>
      </p:sp>
      <p:sp>
        <p:nvSpPr>
          <p:cNvPr id="155" name="Google Shape;155;p15"/>
          <p:cNvSpPr/>
          <p:nvPr/>
        </p:nvSpPr>
        <p:spPr>
          <a:xfrm>
            <a:off x="6021050" y="804763"/>
            <a:ext cx="1522200" cy="489600"/>
          </a:xfrm>
          <a:prstGeom prst="wedgeRectCallout">
            <a:avLst>
              <a:gd name="adj1" fmla="val -81790"/>
              <a:gd name="adj2" fmla="val 75253"/>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If possible, big eye glasses</a:t>
            </a:r>
            <a:endParaRPr>
              <a:latin typeface="Lato"/>
              <a:ea typeface="Lato"/>
              <a:cs typeface="Lato"/>
              <a:sym typeface="Lato"/>
            </a:endParaRPr>
          </a:p>
        </p:txBody>
      </p:sp>
      <p:sp>
        <p:nvSpPr>
          <p:cNvPr id="156" name="Google Shape;156;p15"/>
          <p:cNvSpPr/>
          <p:nvPr/>
        </p:nvSpPr>
        <p:spPr>
          <a:xfrm>
            <a:off x="2215225" y="2479613"/>
            <a:ext cx="1522200" cy="489600"/>
          </a:xfrm>
          <a:prstGeom prst="wedgeRectCallout">
            <a:avLst>
              <a:gd name="adj1" fmla="val 103224"/>
              <a:gd name="adj2" fmla="val 1912"/>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Doctor’s attire</a:t>
            </a:r>
            <a:endParaRPr>
              <a:latin typeface="Lato"/>
              <a:ea typeface="Lato"/>
              <a:cs typeface="Lato"/>
              <a:sym typeface="Lato"/>
            </a:endParaRPr>
          </a:p>
        </p:txBody>
      </p:sp>
      <p:sp>
        <p:nvSpPr>
          <p:cNvPr id="157" name="Google Shape;157;p15"/>
          <p:cNvSpPr/>
          <p:nvPr/>
        </p:nvSpPr>
        <p:spPr>
          <a:xfrm>
            <a:off x="87150" y="4513263"/>
            <a:ext cx="1522200" cy="489600"/>
          </a:xfrm>
          <a:prstGeom prst="wedgeRectCallout">
            <a:avLst>
              <a:gd name="adj1" fmla="val 103224"/>
              <a:gd name="adj2" fmla="val 1912"/>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Blurry background</a:t>
            </a:r>
            <a:endParaRPr>
              <a:latin typeface="Lato"/>
              <a:ea typeface="Lato"/>
              <a:cs typeface="Lato"/>
              <a:sym typeface="Lato"/>
            </a:endParaRPr>
          </a:p>
        </p:txBody>
      </p:sp>
      <p:sp>
        <p:nvSpPr>
          <p:cNvPr id="158" name="Google Shape;158;p15"/>
          <p:cNvSpPr/>
          <p:nvPr/>
        </p:nvSpPr>
        <p:spPr>
          <a:xfrm>
            <a:off x="293925" y="3545638"/>
            <a:ext cx="1522200" cy="489600"/>
          </a:xfrm>
          <a:prstGeom prst="wedgeRectCallout">
            <a:avLst>
              <a:gd name="adj1" fmla="val 134430"/>
              <a:gd name="adj2" fmla="val 86241"/>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Office desk with </a:t>
            </a:r>
            <a:endParaRPr>
              <a:latin typeface="Lato"/>
              <a:ea typeface="Lato"/>
              <a:cs typeface="Lato"/>
              <a:sym typeface="Lato"/>
            </a:endParaRPr>
          </a:p>
          <a:p>
            <a:pPr marL="0" lvl="0" indent="0" algn="ctr" rtl="0">
              <a:spcBef>
                <a:spcPts val="0"/>
              </a:spcBef>
              <a:spcAft>
                <a:spcPts val="0"/>
              </a:spcAft>
              <a:buNone/>
            </a:pPr>
            <a:r>
              <a:rPr lang="en-GB">
                <a:latin typeface="Lato"/>
                <a:ea typeface="Lato"/>
                <a:cs typeface="Lato"/>
                <a:sym typeface="Lato"/>
              </a:rPr>
              <a:t>PC</a:t>
            </a:r>
            <a:endParaRPr>
              <a:latin typeface="Lato"/>
              <a:ea typeface="Lato"/>
              <a:cs typeface="Lato"/>
              <a:sym typeface="Lato"/>
            </a:endParaRPr>
          </a:p>
        </p:txBody>
      </p:sp>
      <p:sp>
        <p:nvSpPr>
          <p:cNvPr id="159" name="Google Shape;159;p15"/>
          <p:cNvSpPr/>
          <p:nvPr/>
        </p:nvSpPr>
        <p:spPr>
          <a:xfrm>
            <a:off x="7621800" y="2326938"/>
            <a:ext cx="1522200" cy="489600"/>
          </a:xfrm>
          <a:prstGeom prst="wedgeRectCallout">
            <a:avLst>
              <a:gd name="adj1" fmla="val -90509"/>
              <a:gd name="adj2" fmla="val 41981"/>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Some files on a drawer behind</a:t>
            </a:r>
            <a:endParaRPr>
              <a:latin typeface="Lato"/>
              <a:ea typeface="Lato"/>
              <a:cs typeface="Lato"/>
              <a:sym typeface="Lato"/>
            </a:endParaRPr>
          </a:p>
        </p:txBody>
      </p:sp>
      <p:sp>
        <p:nvSpPr>
          <p:cNvPr id="160" name="Google Shape;160;p15"/>
          <p:cNvSpPr/>
          <p:nvPr/>
        </p:nvSpPr>
        <p:spPr>
          <a:xfrm>
            <a:off x="7621800" y="3186163"/>
            <a:ext cx="1522200" cy="489600"/>
          </a:xfrm>
          <a:prstGeom prst="wedgeRectCallout">
            <a:avLst>
              <a:gd name="adj1" fmla="val -179806"/>
              <a:gd name="adj2" fmla="val 177428"/>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A tab in hands</a:t>
            </a:r>
            <a:endParaRPr>
              <a:latin typeface="Lato"/>
              <a:ea typeface="Lato"/>
              <a:cs typeface="Lato"/>
              <a:sym typeface="Lato"/>
            </a:endParaRPr>
          </a:p>
        </p:txBody>
      </p:sp>
      <p:sp>
        <p:nvSpPr>
          <p:cNvPr id="161" name="Google Shape;161;p15"/>
          <p:cNvSpPr/>
          <p:nvPr/>
        </p:nvSpPr>
        <p:spPr>
          <a:xfrm>
            <a:off x="7698075" y="4143263"/>
            <a:ext cx="1522200" cy="489600"/>
          </a:xfrm>
          <a:prstGeom prst="wedgeRectCallout">
            <a:avLst>
              <a:gd name="adj1" fmla="val -108379"/>
              <a:gd name="adj2" fmla="val 81891"/>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Half-sitting position on desk</a:t>
            </a:r>
            <a:endParaRPr>
              <a:latin typeface="Lato"/>
              <a:ea typeface="Lato"/>
              <a:cs typeface="Lato"/>
              <a:sym typeface="Lato"/>
            </a:endParaRPr>
          </a:p>
        </p:txBody>
      </p:sp>
      <p:pic>
        <p:nvPicPr>
          <p:cNvPr id="2" name="Graphic 1" descr="Checkmark">
            <a:extLst>
              <a:ext uri="{FF2B5EF4-FFF2-40B4-BE49-F238E27FC236}">
                <a16:creationId xmlns:a16="http://schemas.microsoft.com/office/drawing/2014/main" id="{D303DDCA-B24B-1B9D-323A-18D3892637D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459175" y="-13403"/>
            <a:ext cx="606969" cy="60696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bg>
      <p:bgPr>
        <a:solidFill>
          <a:srgbClr val="F3F3F3"/>
        </a:solidFill>
        <a:effectLst/>
      </p:bgPr>
    </p:bg>
    <p:spTree>
      <p:nvGrpSpPr>
        <p:cNvPr id="1" name="Shape 165"/>
        <p:cNvGrpSpPr/>
        <p:nvPr/>
      </p:nvGrpSpPr>
      <p:grpSpPr>
        <a:xfrm>
          <a:off x="0" y="0"/>
          <a:ext cx="0" cy="0"/>
          <a:chOff x="0" y="0"/>
          <a:chExt cx="0" cy="0"/>
        </a:xfrm>
      </p:grpSpPr>
      <p:pic>
        <p:nvPicPr>
          <p:cNvPr id="166" name="Google Shape;166;p16"/>
          <p:cNvPicPr preferRelativeResize="0"/>
          <p:nvPr/>
        </p:nvPicPr>
        <p:blipFill rotWithShape="1">
          <a:blip r:embed="rId3">
            <a:alphaModFix/>
          </a:blip>
          <a:srcRect r="46308"/>
          <a:stretch/>
        </p:blipFill>
        <p:spPr>
          <a:xfrm>
            <a:off x="1348400" y="70000"/>
            <a:ext cx="6694228" cy="5073500"/>
          </a:xfrm>
          <a:prstGeom prst="rect">
            <a:avLst/>
          </a:prstGeom>
          <a:noFill/>
          <a:ln>
            <a:noFill/>
          </a:ln>
        </p:spPr>
      </p:pic>
      <p:sp>
        <p:nvSpPr>
          <p:cNvPr id="167" name="Google Shape;167;p16"/>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About Section - Text</a:t>
            </a:r>
            <a:endParaRPr sz="4000">
              <a:solidFill>
                <a:schemeClr val="accent3"/>
              </a:solidFill>
              <a:latin typeface="Oswald"/>
              <a:ea typeface="Oswald"/>
              <a:cs typeface="Oswald"/>
              <a:sym typeface="Oswald"/>
            </a:endParaRPr>
          </a:p>
        </p:txBody>
      </p:sp>
      <p:sp>
        <p:nvSpPr>
          <p:cNvPr id="168" name="Google Shape;168;p16"/>
          <p:cNvSpPr/>
          <p:nvPr/>
        </p:nvSpPr>
        <p:spPr>
          <a:xfrm>
            <a:off x="2250280" y="1528763"/>
            <a:ext cx="2943225" cy="275606"/>
          </a:xfrm>
          <a:prstGeom prst="wedgeRectCallout">
            <a:avLst>
              <a:gd name="adj1" fmla="val 50437"/>
              <a:gd name="adj2" fmla="val 165978"/>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lgn="ctr"/>
            <a:r>
              <a:rPr lang="en-US" dirty="0">
                <a:latin typeface="Lato"/>
                <a:ea typeface="Lato"/>
                <a:cs typeface="Lato"/>
                <a:sym typeface="Lato"/>
              </a:rPr>
              <a:t>How many years of experience?</a:t>
            </a:r>
          </a:p>
        </p:txBody>
      </p:sp>
      <p:pic>
        <p:nvPicPr>
          <p:cNvPr id="2" name="Graphic 1" descr="Checkmark">
            <a:extLst>
              <a:ext uri="{FF2B5EF4-FFF2-40B4-BE49-F238E27FC236}">
                <a16:creationId xmlns:a16="http://schemas.microsoft.com/office/drawing/2014/main" id="{ACD63ED4-9A27-E77B-718A-CFCB10F0875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459175" y="-13403"/>
            <a:ext cx="606969" cy="60696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bg>
      <p:bgPr>
        <a:solidFill>
          <a:srgbClr val="F3F3F3"/>
        </a:solidFill>
        <a:effectLst/>
      </p:bgPr>
    </p:bg>
    <p:spTree>
      <p:nvGrpSpPr>
        <p:cNvPr id="1" name="Shape 173"/>
        <p:cNvGrpSpPr/>
        <p:nvPr/>
      </p:nvGrpSpPr>
      <p:grpSpPr>
        <a:xfrm>
          <a:off x="0" y="0"/>
          <a:ext cx="0" cy="0"/>
          <a:chOff x="0" y="0"/>
          <a:chExt cx="0" cy="0"/>
        </a:xfrm>
      </p:grpSpPr>
      <p:pic>
        <p:nvPicPr>
          <p:cNvPr id="174" name="Google Shape;174;p17"/>
          <p:cNvPicPr preferRelativeResize="0"/>
          <p:nvPr/>
        </p:nvPicPr>
        <p:blipFill>
          <a:blip r:embed="rId3">
            <a:alphaModFix/>
          </a:blip>
          <a:stretch>
            <a:fillRect/>
          </a:stretch>
        </p:blipFill>
        <p:spPr>
          <a:xfrm>
            <a:off x="1557000" y="239200"/>
            <a:ext cx="5523876" cy="4843400"/>
          </a:xfrm>
          <a:prstGeom prst="rect">
            <a:avLst/>
          </a:prstGeom>
          <a:noFill/>
          <a:ln>
            <a:noFill/>
          </a:ln>
        </p:spPr>
      </p:pic>
      <p:sp>
        <p:nvSpPr>
          <p:cNvPr id="175" name="Google Shape;175;p17"/>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About Section - Image</a:t>
            </a:r>
            <a:endParaRPr sz="4000">
              <a:solidFill>
                <a:schemeClr val="accent3"/>
              </a:solidFill>
              <a:latin typeface="Oswald"/>
              <a:ea typeface="Oswald"/>
              <a:cs typeface="Oswald"/>
              <a:sym typeface="Oswald"/>
            </a:endParaRPr>
          </a:p>
        </p:txBody>
      </p:sp>
      <p:sp>
        <p:nvSpPr>
          <p:cNvPr id="176" name="Google Shape;176;p17"/>
          <p:cNvSpPr/>
          <p:nvPr/>
        </p:nvSpPr>
        <p:spPr>
          <a:xfrm>
            <a:off x="130475" y="722225"/>
            <a:ext cx="1133100" cy="837000"/>
          </a:xfrm>
          <a:prstGeom prst="wedgeRectCallout">
            <a:avLst>
              <a:gd name="adj1" fmla="val 116219"/>
              <a:gd name="adj2" fmla="val 9588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Up close portrait. Only upper body</a:t>
            </a:r>
            <a:endParaRPr>
              <a:latin typeface="Lato"/>
              <a:ea typeface="Lato"/>
              <a:cs typeface="Lato"/>
              <a:sym typeface="Lato"/>
            </a:endParaRPr>
          </a:p>
        </p:txBody>
      </p:sp>
      <p:sp>
        <p:nvSpPr>
          <p:cNvPr id="177" name="Google Shape;177;p17"/>
          <p:cNvSpPr/>
          <p:nvPr/>
        </p:nvSpPr>
        <p:spPr>
          <a:xfrm>
            <a:off x="5700400" y="424075"/>
            <a:ext cx="1989900" cy="663300"/>
          </a:xfrm>
          <a:prstGeom prst="wedgeRectCallout">
            <a:avLst>
              <a:gd name="adj1" fmla="val -66595"/>
              <a:gd name="adj2" fmla="val 121911"/>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Blurry background. Preferably sunny in a garden</a:t>
            </a:r>
            <a:endParaRPr>
              <a:latin typeface="Lato"/>
              <a:ea typeface="Lato"/>
              <a:cs typeface="Lato"/>
              <a:sym typeface="Lato"/>
            </a:endParaRPr>
          </a:p>
        </p:txBody>
      </p:sp>
      <p:sp>
        <p:nvSpPr>
          <p:cNvPr id="178" name="Google Shape;178;p17"/>
          <p:cNvSpPr/>
          <p:nvPr/>
        </p:nvSpPr>
        <p:spPr>
          <a:xfrm>
            <a:off x="7468163" y="2301950"/>
            <a:ext cx="1261500" cy="1044000"/>
          </a:xfrm>
          <a:prstGeom prst="wedgeRectCallout">
            <a:avLst>
              <a:gd name="adj1" fmla="val -48000"/>
              <a:gd name="adj2" fmla="val 1603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Get similar portrait photograph clicked</a:t>
            </a:r>
            <a:endParaRPr>
              <a:latin typeface="Lato"/>
              <a:ea typeface="Lato"/>
              <a:cs typeface="Lato"/>
              <a:sym typeface="Lato"/>
            </a:endParaRPr>
          </a:p>
        </p:txBody>
      </p:sp>
      <p:sp>
        <p:nvSpPr>
          <p:cNvPr id="179" name="Google Shape;179;p17"/>
          <p:cNvSpPr/>
          <p:nvPr/>
        </p:nvSpPr>
        <p:spPr>
          <a:xfrm>
            <a:off x="315475" y="2553600"/>
            <a:ext cx="1557000" cy="663300"/>
          </a:xfrm>
          <a:prstGeom prst="wedgeRectCallout">
            <a:avLst>
              <a:gd name="adj1" fmla="val 144287"/>
              <a:gd name="adj2" fmla="val 41101"/>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Wide smile</a:t>
            </a:r>
            <a:endParaRPr>
              <a:latin typeface="Lato"/>
              <a:ea typeface="Lato"/>
              <a:cs typeface="Lato"/>
              <a:sym typeface="Lato"/>
            </a:endParaRPr>
          </a:p>
        </p:txBody>
      </p:sp>
      <p:sp>
        <p:nvSpPr>
          <p:cNvPr id="180" name="Google Shape;180;p17"/>
          <p:cNvSpPr/>
          <p:nvPr/>
        </p:nvSpPr>
        <p:spPr>
          <a:xfrm>
            <a:off x="5100300" y="2329250"/>
            <a:ext cx="1557000" cy="663300"/>
          </a:xfrm>
          <a:prstGeom prst="wedgeRectCallout">
            <a:avLst>
              <a:gd name="adj1" fmla="val -104355"/>
              <a:gd name="adj2" fmla="val 220831"/>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Casual Formal clothing</a:t>
            </a:r>
            <a:endParaRPr>
              <a:latin typeface="Lato"/>
              <a:ea typeface="Lato"/>
              <a:cs typeface="Lato"/>
              <a:sym typeface="Lato"/>
            </a:endParaRPr>
          </a:p>
        </p:txBody>
      </p:sp>
      <p:pic>
        <p:nvPicPr>
          <p:cNvPr id="2" name="Graphic 1" descr="Checkmark">
            <a:extLst>
              <a:ext uri="{FF2B5EF4-FFF2-40B4-BE49-F238E27FC236}">
                <a16:creationId xmlns:a16="http://schemas.microsoft.com/office/drawing/2014/main" id="{89136061-99DC-3843-516E-0EF6AA6014F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537031" y="0"/>
            <a:ext cx="606969" cy="60696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84"/>
        <p:cNvGrpSpPr/>
        <p:nvPr/>
      </p:nvGrpSpPr>
      <p:grpSpPr>
        <a:xfrm>
          <a:off x="0" y="0"/>
          <a:ext cx="0" cy="0"/>
          <a:chOff x="0" y="0"/>
          <a:chExt cx="0" cy="0"/>
        </a:xfrm>
      </p:grpSpPr>
      <p:pic>
        <p:nvPicPr>
          <p:cNvPr id="185" name="Google Shape;185;p18"/>
          <p:cNvPicPr preferRelativeResize="0"/>
          <p:nvPr/>
        </p:nvPicPr>
        <p:blipFill>
          <a:blip r:embed="rId3">
            <a:alphaModFix/>
          </a:blip>
          <a:stretch>
            <a:fillRect/>
          </a:stretch>
        </p:blipFill>
        <p:spPr>
          <a:xfrm>
            <a:off x="709100" y="839600"/>
            <a:ext cx="6687528" cy="1846150"/>
          </a:xfrm>
          <a:prstGeom prst="rect">
            <a:avLst/>
          </a:prstGeom>
          <a:noFill/>
          <a:ln>
            <a:noFill/>
          </a:ln>
        </p:spPr>
      </p:pic>
      <p:sp>
        <p:nvSpPr>
          <p:cNvPr id="186" name="Google Shape;186;p18"/>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About Section - Testimonials</a:t>
            </a:r>
            <a:endParaRPr sz="4000">
              <a:solidFill>
                <a:schemeClr val="accent3"/>
              </a:solidFill>
              <a:latin typeface="Oswald"/>
              <a:ea typeface="Oswald"/>
              <a:cs typeface="Oswald"/>
              <a:sym typeface="Oswald"/>
            </a:endParaRPr>
          </a:p>
        </p:txBody>
      </p:sp>
      <p:sp>
        <p:nvSpPr>
          <p:cNvPr id="187" name="Google Shape;187;p18"/>
          <p:cNvSpPr/>
          <p:nvPr/>
        </p:nvSpPr>
        <p:spPr>
          <a:xfrm>
            <a:off x="2082925" y="2925150"/>
            <a:ext cx="4976700" cy="1244100"/>
          </a:xfrm>
          <a:prstGeom prst="wedgeRectCallout">
            <a:avLst>
              <a:gd name="adj1" fmla="val -49857"/>
              <a:gd name="adj2" fmla="val 1852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Pick and share Best 7-10 reviews from google where Name and photograph of reviewer are available. </a:t>
            </a:r>
            <a:endParaRPr>
              <a:latin typeface="Lato"/>
              <a:ea typeface="Lato"/>
              <a:cs typeface="Lato"/>
              <a:sym typeface="Lato"/>
            </a:endParaRPr>
          </a:p>
          <a:p>
            <a:pPr marL="0" lvl="0" indent="0" algn="ctr" rtl="0">
              <a:spcBef>
                <a:spcPts val="0"/>
              </a:spcBef>
              <a:spcAft>
                <a:spcPts val="0"/>
              </a:spcAft>
              <a:buNone/>
            </a:pPr>
            <a:r>
              <a:rPr lang="en-GB">
                <a:latin typeface="Lato"/>
                <a:ea typeface="Lato"/>
                <a:cs typeface="Lato"/>
                <a:sym typeface="Lato"/>
              </a:rPr>
              <a:t>I would prefer picking reviews of long-term regular clients. One, they won’t object using their photograph here, second,  we know they have cat or dog or any other pet</a:t>
            </a:r>
            <a:endParaRPr>
              <a:latin typeface="Lato"/>
              <a:ea typeface="Lato"/>
              <a:cs typeface="Lato"/>
              <a:sym typeface="Lato"/>
            </a:endParaRPr>
          </a:p>
        </p:txBody>
      </p:sp>
      <p:sp>
        <p:nvSpPr>
          <p:cNvPr id="4" name="Rectangle: Rounded Corners 3">
            <a:extLst>
              <a:ext uri="{FF2B5EF4-FFF2-40B4-BE49-F238E27FC236}">
                <a16:creationId xmlns:a16="http://schemas.microsoft.com/office/drawing/2014/main" id="{6078C53F-2984-DEC3-C7B4-7A3EE17F6EAC}"/>
              </a:ext>
            </a:extLst>
          </p:cNvPr>
          <p:cNvSpPr/>
          <p:nvPr/>
        </p:nvSpPr>
        <p:spPr>
          <a:xfrm>
            <a:off x="8551068" y="150018"/>
            <a:ext cx="370045" cy="371476"/>
          </a:xfrm>
          <a:prstGeom prst="roundRect">
            <a:avLst/>
          </a:prstGeom>
          <a:solidFill>
            <a:schemeClr val="bg1"/>
          </a:solidFill>
          <a:ln w="63500">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91"/>
        <p:cNvGrpSpPr/>
        <p:nvPr/>
      </p:nvGrpSpPr>
      <p:grpSpPr>
        <a:xfrm>
          <a:off x="0" y="0"/>
          <a:ext cx="0" cy="0"/>
          <a:chOff x="0" y="0"/>
          <a:chExt cx="0" cy="0"/>
        </a:xfrm>
      </p:grpSpPr>
      <p:pic>
        <p:nvPicPr>
          <p:cNvPr id="192" name="Google Shape;192;p19"/>
          <p:cNvPicPr preferRelativeResize="0"/>
          <p:nvPr/>
        </p:nvPicPr>
        <p:blipFill>
          <a:blip r:embed="rId3">
            <a:alphaModFix/>
          </a:blip>
          <a:stretch>
            <a:fillRect/>
          </a:stretch>
        </p:blipFill>
        <p:spPr>
          <a:xfrm>
            <a:off x="1230925" y="0"/>
            <a:ext cx="7373436" cy="5143500"/>
          </a:xfrm>
          <a:prstGeom prst="rect">
            <a:avLst/>
          </a:prstGeom>
          <a:noFill/>
          <a:ln>
            <a:noFill/>
          </a:ln>
        </p:spPr>
      </p:pic>
      <p:sp>
        <p:nvSpPr>
          <p:cNvPr id="193" name="Google Shape;193;p19"/>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Journey Section - Text</a:t>
            </a:r>
            <a:endParaRPr sz="4000">
              <a:solidFill>
                <a:schemeClr val="accent3"/>
              </a:solidFill>
              <a:latin typeface="Oswald"/>
              <a:ea typeface="Oswald"/>
              <a:cs typeface="Oswald"/>
              <a:sym typeface="Oswald"/>
            </a:endParaRPr>
          </a:p>
        </p:txBody>
      </p:sp>
      <p:sp>
        <p:nvSpPr>
          <p:cNvPr id="194" name="Google Shape;194;p19"/>
          <p:cNvSpPr/>
          <p:nvPr/>
        </p:nvSpPr>
        <p:spPr>
          <a:xfrm>
            <a:off x="6285300" y="1592150"/>
            <a:ext cx="2144400" cy="979500"/>
          </a:xfrm>
          <a:prstGeom prst="wedgeRectCallout">
            <a:avLst>
              <a:gd name="adj1" fmla="val -165010"/>
              <a:gd name="adj2" fmla="val 87644"/>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Provide all educational qualifications with Year and University</a:t>
            </a:r>
            <a:endParaRPr>
              <a:latin typeface="Lato"/>
              <a:ea typeface="Lato"/>
              <a:cs typeface="Lato"/>
              <a:sym typeface="Lato"/>
            </a:endParaRPr>
          </a:p>
        </p:txBody>
      </p:sp>
      <p:sp>
        <p:nvSpPr>
          <p:cNvPr id="3" name="Oval 2">
            <a:extLst>
              <a:ext uri="{FF2B5EF4-FFF2-40B4-BE49-F238E27FC236}">
                <a16:creationId xmlns:a16="http://schemas.microsoft.com/office/drawing/2014/main" id="{EC36808F-AAFE-D2E0-CC55-F84EB2A7627D}"/>
              </a:ext>
            </a:extLst>
          </p:cNvPr>
          <p:cNvSpPr/>
          <p:nvPr/>
        </p:nvSpPr>
        <p:spPr>
          <a:xfrm>
            <a:off x="8488869" y="117800"/>
            <a:ext cx="477661" cy="479322"/>
          </a:xfrm>
          <a:prstGeom prst="ellipse">
            <a:avLst/>
          </a:prstGeom>
          <a:solidFill>
            <a:schemeClr val="bg1"/>
          </a:solidFill>
          <a:ln w="635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99"/>
        <p:cNvGrpSpPr/>
        <p:nvPr/>
      </p:nvGrpSpPr>
      <p:grpSpPr>
        <a:xfrm>
          <a:off x="0" y="0"/>
          <a:ext cx="0" cy="0"/>
          <a:chOff x="0" y="0"/>
          <a:chExt cx="0" cy="0"/>
        </a:xfrm>
      </p:grpSpPr>
      <p:pic>
        <p:nvPicPr>
          <p:cNvPr id="200" name="Google Shape;200;p20"/>
          <p:cNvPicPr preferRelativeResize="0"/>
          <p:nvPr/>
        </p:nvPicPr>
        <p:blipFill>
          <a:blip r:embed="rId3">
            <a:alphaModFix/>
          </a:blip>
          <a:stretch>
            <a:fillRect/>
          </a:stretch>
        </p:blipFill>
        <p:spPr>
          <a:xfrm>
            <a:off x="1143975" y="453450"/>
            <a:ext cx="6719650" cy="4765999"/>
          </a:xfrm>
          <a:prstGeom prst="rect">
            <a:avLst/>
          </a:prstGeom>
          <a:noFill/>
          <a:ln>
            <a:noFill/>
          </a:ln>
        </p:spPr>
      </p:pic>
      <p:sp>
        <p:nvSpPr>
          <p:cNvPr id="201" name="Google Shape;201;p20"/>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Journey Section - Text</a:t>
            </a:r>
            <a:endParaRPr sz="4000">
              <a:solidFill>
                <a:schemeClr val="accent3"/>
              </a:solidFill>
              <a:latin typeface="Oswald"/>
              <a:ea typeface="Oswald"/>
              <a:cs typeface="Oswald"/>
              <a:sym typeface="Oswald"/>
            </a:endParaRPr>
          </a:p>
        </p:txBody>
      </p:sp>
      <p:sp>
        <p:nvSpPr>
          <p:cNvPr id="202" name="Google Shape;202;p20"/>
          <p:cNvSpPr/>
          <p:nvPr/>
        </p:nvSpPr>
        <p:spPr>
          <a:xfrm>
            <a:off x="6285300" y="1526750"/>
            <a:ext cx="2764200" cy="1044900"/>
          </a:xfrm>
          <a:prstGeom prst="wedgeRectCallout">
            <a:avLst>
              <a:gd name="adj1" fmla="val -159994"/>
              <a:gd name="adj2" fmla="val 102078"/>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Provide all Professional milestones including any  important certifications  with Year and Organization where milestone achieved</a:t>
            </a:r>
            <a:endParaRPr>
              <a:latin typeface="Lato"/>
              <a:ea typeface="Lato"/>
              <a:cs typeface="Lato"/>
              <a:sym typeface="Lato"/>
            </a:endParaRPr>
          </a:p>
        </p:txBody>
      </p:sp>
      <p:sp>
        <p:nvSpPr>
          <p:cNvPr id="3" name="Oval 2">
            <a:extLst>
              <a:ext uri="{FF2B5EF4-FFF2-40B4-BE49-F238E27FC236}">
                <a16:creationId xmlns:a16="http://schemas.microsoft.com/office/drawing/2014/main" id="{7F85FC55-FDCF-7C95-46F2-852998AE8BD9}"/>
              </a:ext>
            </a:extLst>
          </p:cNvPr>
          <p:cNvSpPr/>
          <p:nvPr/>
        </p:nvSpPr>
        <p:spPr>
          <a:xfrm>
            <a:off x="8488869" y="117800"/>
            <a:ext cx="477661" cy="479322"/>
          </a:xfrm>
          <a:prstGeom prst="ellipse">
            <a:avLst/>
          </a:prstGeom>
          <a:solidFill>
            <a:schemeClr val="bg1"/>
          </a:solidFill>
          <a:ln w="635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bg>
      <p:bgPr>
        <a:solidFill>
          <a:srgbClr val="F3F3F3"/>
        </a:solidFill>
        <a:effectLst/>
      </p:bgPr>
    </p:bg>
    <p:spTree>
      <p:nvGrpSpPr>
        <p:cNvPr id="1" name="Shape 206"/>
        <p:cNvGrpSpPr/>
        <p:nvPr/>
      </p:nvGrpSpPr>
      <p:grpSpPr>
        <a:xfrm>
          <a:off x="0" y="0"/>
          <a:ext cx="0" cy="0"/>
          <a:chOff x="0" y="0"/>
          <a:chExt cx="0" cy="0"/>
        </a:xfrm>
      </p:grpSpPr>
      <p:pic>
        <p:nvPicPr>
          <p:cNvPr id="207" name="Google Shape;207;p21"/>
          <p:cNvPicPr preferRelativeResize="0"/>
          <p:nvPr/>
        </p:nvPicPr>
        <p:blipFill>
          <a:blip r:embed="rId3">
            <a:alphaModFix/>
          </a:blip>
          <a:stretch>
            <a:fillRect/>
          </a:stretch>
        </p:blipFill>
        <p:spPr>
          <a:xfrm>
            <a:off x="1100450" y="212025"/>
            <a:ext cx="6144880" cy="4719426"/>
          </a:xfrm>
          <a:prstGeom prst="rect">
            <a:avLst/>
          </a:prstGeom>
          <a:noFill/>
          <a:ln>
            <a:noFill/>
          </a:ln>
        </p:spPr>
      </p:pic>
      <p:sp>
        <p:nvSpPr>
          <p:cNvPr id="208" name="Google Shape;208;p21"/>
          <p:cNvSpPr txBox="1"/>
          <p:nvPr/>
        </p:nvSpPr>
        <p:spPr>
          <a:xfrm>
            <a:off x="0" y="0"/>
            <a:ext cx="8872800" cy="66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4000">
                <a:solidFill>
                  <a:schemeClr val="accent3"/>
                </a:solidFill>
                <a:latin typeface="Oswald"/>
                <a:ea typeface="Oswald"/>
                <a:cs typeface="Oswald"/>
                <a:sym typeface="Oswald"/>
              </a:rPr>
              <a:t>Journey Section - Image</a:t>
            </a:r>
            <a:endParaRPr sz="4000">
              <a:solidFill>
                <a:schemeClr val="accent3"/>
              </a:solidFill>
              <a:latin typeface="Oswald"/>
              <a:ea typeface="Oswald"/>
              <a:cs typeface="Oswald"/>
              <a:sym typeface="Oswald"/>
            </a:endParaRPr>
          </a:p>
        </p:txBody>
      </p:sp>
      <p:sp>
        <p:nvSpPr>
          <p:cNvPr id="209" name="Google Shape;209;p21"/>
          <p:cNvSpPr/>
          <p:nvPr/>
        </p:nvSpPr>
        <p:spPr>
          <a:xfrm>
            <a:off x="130475" y="722225"/>
            <a:ext cx="1133100" cy="837000"/>
          </a:xfrm>
          <a:prstGeom prst="wedgeRectCallout">
            <a:avLst>
              <a:gd name="adj1" fmla="val 116219"/>
              <a:gd name="adj2" fmla="val 95880"/>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Show wall hanging degrees or certificates</a:t>
            </a:r>
            <a:endParaRPr>
              <a:latin typeface="Lato"/>
              <a:ea typeface="Lato"/>
              <a:cs typeface="Lato"/>
              <a:sym typeface="Lato"/>
            </a:endParaRPr>
          </a:p>
        </p:txBody>
      </p:sp>
      <p:sp>
        <p:nvSpPr>
          <p:cNvPr id="210" name="Google Shape;210;p21"/>
          <p:cNvSpPr/>
          <p:nvPr/>
        </p:nvSpPr>
        <p:spPr>
          <a:xfrm>
            <a:off x="7567025" y="1665769"/>
            <a:ext cx="1261500" cy="1044000"/>
          </a:xfrm>
          <a:prstGeom prst="wedgeRectCallout">
            <a:avLst>
              <a:gd name="adj1" fmla="val -48000"/>
              <a:gd name="adj2" fmla="val 1603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Get similar photograph clicked</a:t>
            </a:r>
            <a:endParaRPr>
              <a:latin typeface="Lato"/>
              <a:ea typeface="Lato"/>
              <a:cs typeface="Lato"/>
              <a:sym typeface="Lato"/>
            </a:endParaRPr>
          </a:p>
        </p:txBody>
      </p:sp>
      <p:sp>
        <p:nvSpPr>
          <p:cNvPr id="211" name="Google Shape;211;p21"/>
          <p:cNvSpPr/>
          <p:nvPr/>
        </p:nvSpPr>
        <p:spPr>
          <a:xfrm>
            <a:off x="315475" y="2553600"/>
            <a:ext cx="1557000" cy="663300"/>
          </a:xfrm>
          <a:prstGeom prst="wedgeRectCallout">
            <a:avLst>
              <a:gd name="adj1" fmla="val 144287"/>
              <a:gd name="adj2" fmla="val 41101"/>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Lato"/>
                <a:ea typeface="Lato"/>
                <a:cs typeface="Lato"/>
                <a:sym typeface="Lato"/>
              </a:rPr>
              <a:t>Any Formal Attire</a:t>
            </a:r>
            <a:endParaRPr>
              <a:latin typeface="Lato"/>
              <a:ea typeface="Lato"/>
              <a:cs typeface="Lato"/>
              <a:sym typeface="Lato"/>
            </a:endParaRPr>
          </a:p>
        </p:txBody>
      </p:sp>
      <p:pic>
        <p:nvPicPr>
          <p:cNvPr id="3" name="Graphic 2" descr="Checkmark">
            <a:extLst>
              <a:ext uri="{FF2B5EF4-FFF2-40B4-BE49-F238E27FC236}">
                <a16:creationId xmlns:a16="http://schemas.microsoft.com/office/drawing/2014/main" id="{BC75D6D4-2CB3-EEC7-C0AD-77B93C3003E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537031" y="0"/>
            <a:ext cx="606969" cy="606969"/>
          </a:xfrm>
          <a:prstGeom prst="rect">
            <a:avLst/>
          </a:prstGeom>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661</Words>
  <Application>Microsoft Office PowerPoint</Application>
  <PresentationFormat>On-screen Show (16:9)</PresentationFormat>
  <Paragraphs>67</Paragraphs>
  <Slides>17</Slides>
  <Notes>17</Notes>
  <HiddenSlides>7</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Lato</vt:lpstr>
      <vt:lpstr>Oswald</vt:lpstr>
      <vt:lpstr>Montserrat</vt:lpstr>
      <vt:lpstr>Arial</vt:lpstr>
      <vt:lpstr>Focus</vt:lpstr>
      <vt:lpstr>Website Requirements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Sagar Vyas</cp:lastModifiedBy>
  <cp:revision>3</cp:revision>
  <dcterms:modified xsi:type="dcterms:W3CDTF">2026-02-26T02:32:00Z</dcterms:modified>
</cp:coreProperties>
</file>